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6"/>
  </p:notesMasterIdLst>
  <p:handoutMasterIdLst>
    <p:handoutMasterId r:id="rId17"/>
  </p:handoutMasterIdLst>
  <p:sldIdLst>
    <p:sldId id="267" r:id="rId3"/>
    <p:sldId id="268" r:id="rId4"/>
    <p:sldId id="269" r:id="rId5"/>
    <p:sldId id="278" r:id="rId6"/>
    <p:sldId id="270" r:id="rId7"/>
    <p:sldId id="275" r:id="rId8"/>
    <p:sldId id="276" r:id="rId9"/>
    <p:sldId id="279" r:id="rId10"/>
    <p:sldId id="277" r:id="rId11"/>
    <p:sldId id="271" r:id="rId12"/>
    <p:sldId id="272" r:id="rId13"/>
    <p:sldId id="273" r:id="rId14"/>
    <p:sldId id="2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651" autoAdjust="0"/>
  </p:normalViewPr>
  <p:slideViewPr>
    <p:cSldViewPr>
      <p:cViewPr varScale="1">
        <p:scale>
          <a:sx n="64" d="100"/>
          <a:sy n="64" d="100"/>
        </p:scale>
        <p:origin x="116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rid, Rashed (DDOT)" userId="796ffcf2-5faf-4626-9355-a087252bf552" providerId="ADAL" clId="{DA8733D2-9F42-4C74-99FF-2B46216F9AC1}"/>
    <pc:docChg chg="undo custSel modSld">
      <pc:chgData name="Farid, Rashed (DDOT)" userId="796ffcf2-5faf-4626-9355-a087252bf552" providerId="ADAL" clId="{DA8733D2-9F42-4C74-99FF-2B46216F9AC1}" dt="2025-05-27T15:56:21.655" v="6"/>
      <pc:docMkLst>
        <pc:docMk/>
      </pc:docMkLst>
      <pc:sldChg chg="modSp mod">
        <pc:chgData name="Farid, Rashed (DDOT)" userId="796ffcf2-5faf-4626-9355-a087252bf552" providerId="ADAL" clId="{DA8733D2-9F42-4C74-99FF-2B46216F9AC1}" dt="2025-05-27T15:56:21.655" v="6"/>
        <pc:sldMkLst>
          <pc:docMk/>
          <pc:sldMk cId="3688595001" sldId="278"/>
        </pc:sldMkLst>
        <pc:spChg chg="mod">
          <ac:chgData name="Farid, Rashed (DDOT)" userId="796ffcf2-5faf-4626-9355-a087252bf552" providerId="ADAL" clId="{DA8733D2-9F42-4C74-99FF-2B46216F9AC1}" dt="2025-05-27T15:56:21.655" v="6"/>
          <ac:spMkLst>
            <pc:docMk/>
            <pc:sldMk cId="3688595001" sldId="278"/>
            <ac:spMk id="3" creationId="{1BD6F430-19A3-A381-E960-231E6B1969AD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685589-F70D-46AB-8674-8F8E7854467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60668C85-4661-49FB-98E1-8A2A59AF0A7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b="1" dirty="0"/>
            <a:t>Summer 2024</a:t>
          </a:r>
        </a:p>
        <a:p>
          <a:r>
            <a:rPr lang="en-US" dirty="0"/>
            <a:t>30% Design Complete</a:t>
          </a:r>
        </a:p>
      </dgm:t>
    </dgm:pt>
    <dgm:pt modelId="{FFA0C077-1B21-413D-97C9-E535615E6E46}" type="parTrans" cxnId="{6DB31252-FB70-4AEC-B816-1E77271A49BE}">
      <dgm:prSet/>
      <dgm:spPr/>
      <dgm:t>
        <a:bodyPr/>
        <a:lstStyle/>
        <a:p>
          <a:endParaRPr lang="en-US"/>
        </a:p>
      </dgm:t>
    </dgm:pt>
    <dgm:pt modelId="{3DD092F7-28CC-41CF-AAA4-D1950EBA24E7}" type="sibTrans" cxnId="{6DB31252-FB70-4AEC-B816-1E77271A49BE}">
      <dgm:prSet/>
      <dgm:spPr/>
      <dgm:t>
        <a:bodyPr/>
        <a:lstStyle/>
        <a:p>
          <a:endParaRPr lang="en-US"/>
        </a:p>
      </dgm:t>
    </dgm:pt>
    <dgm:pt modelId="{048DFFCF-912F-4514-A705-B6FA07CC91EF}">
      <dgm:prSet phldrT="[Text]"/>
      <dgm:spPr>
        <a:solidFill>
          <a:srgbClr val="1C4587"/>
        </a:solidFill>
      </dgm:spPr>
      <dgm:t>
        <a:bodyPr/>
        <a:lstStyle/>
        <a:p>
          <a:r>
            <a:rPr lang="en-US" b="1" dirty="0"/>
            <a:t>Fall 2024</a:t>
          </a:r>
        </a:p>
        <a:p>
          <a:r>
            <a:rPr lang="en-US" dirty="0"/>
            <a:t>65% Design Complete</a:t>
          </a:r>
        </a:p>
      </dgm:t>
    </dgm:pt>
    <dgm:pt modelId="{0580B126-A3DF-4A2A-93ED-D7086F5F0C4F}" type="parTrans" cxnId="{B1E04F90-C65B-4997-B1AB-58B4D3860026}">
      <dgm:prSet/>
      <dgm:spPr/>
      <dgm:t>
        <a:bodyPr/>
        <a:lstStyle/>
        <a:p>
          <a:endParaRPr lang="en-US"/>
        </a:p>
      </dgm:t>
    </dgm:pt>
    <dgm:pt modelId="{4EFF6DD5-6E6F-4566-8CA2-8C01296254E5}" type="sibTrans" cxnId="{B1E04F90-C65B-4997-B1AB-58B4D3860026}">
      <dgm:prSet/>
      <dgm:spPr/>
      <dgm:t>
        <a:bodyPr/>
        <a:lstStyle/>
        <a:p>
          <a:endParaRPr lang="en-US"/>
        </a:p>
      </dgm:t>
    </dgm:pt>
    <dgm:pt modelId="{00033D6E-10CA-48B7-B446-26DEBD70C9DE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b="1" dirty="0"/>
            <a:t>Summer 2025</a:t>
          </a:r>
        </a:p>
        <a:p>
          <a:r>
            <a:rPr lang="en-US" dirty="0"/>
            <a:t>100% Design Complete</a:t>
          </a:r>
        </a:p>
      </dgm:t>
    </dgm:pt>
    <dgm:pt modelId="{CCFB78D9-5971-41C2-A155-EB924F873223}" type="parTrans" cxnId="{E7031E37-2F50-4D09-935E-3EB76391DE03}">
      <dgm:prSet/>
      <dgm:spPr/>
      <dgm:t>
        <a:bodyPr/>
        <a:lstStyle/>
        <a:p>
          <a:endParaRPr lang="en-US"/>
        </a:p>
      </dgm:t>
    </dgm:pt>
    <dgm:pt modelId="{5E600B3B-A4F1-40C6-8547-1FCDA4653F80}" type="sibTrans" cxnId="{E7031E37-2F50-4D09-935E-3EB76391DE03}">
      <dgm:prSet/>
      <dgm:spPr/>
      <dgm:t>
        <a:bodyPr/>
        <a:lstStyle/>
        <a:p>
          <a:endParaRPr lang="en-US"/>
        </a:p>
      </dgm:t>
    </dgm:pt>
    <dgm:pt modelId="{181E5B8B-A77B-4F64-8181-506637852AF4}">
      <dgm:prSet/>
      <dgm:spPr>
        <a:solidFill>
          <a:schemeClr val="accent1"/>
        </a:solidFill>
      </dgm:spPr>
      <dgm:t>
        <a:bodyPr/>
        <a:lstStyle/>
        <a:p>
          <a:r>
            <a:rPr lang="en-US" b="1" dirty="0"/>
            <a:t>Fall 2025</a:t>
          </a:r>
        </a:p>
        <a:p>
          <a:r>
            <a:rPr lang="en-US" dirty="0"/>
            <a:t>Anticipated Construction Starts</a:t>
          </a:r>
        </a:p>
      </dgm:t>
    </dgm:pt>
    <dgm:pt modelId="{BDABEA2D-6EAB-4DAB-8BD5-4EE0345FDB0F}" type="parTrans" cxnId="{3D8F8B11-AE8C-483E-86B6-8559717AE224}">
      <dgm:prSet/>
      <dgm:spPr/>
      <dgm:t>
        <a:bodyPr/>
        <a:lstStyle/>
        <a:p>
          <a:endParaRPr lang="en-US"/>
        </a:p>
      </dgm:t>
    </dgm:pt>
    <dgm:pt modelId="{B4A40D9A-704E-40E2-B2DF-B777C1383953}" type="sibTrans" cxnId="{3D8F8B11-AE8C-483E-86B6-8559717AE224}">
      <dgm:prSet/>
      <dgm:spPr/>
      <dgm:t>
        <a:bodyPr/>
        <a:lstStyle/>
        <a:p>
          <a:endParaRPr lang="en-US"/>
        </a:p>
      </dgm:t>
    </dgm:pt>
    <dgm:pt modelId="{256BD719-4458-4499-A3F8-DCEC8AF19BAA}">
      <dgm:prSet/>
      <dgm:spPr>
        <a:solidFill>
          <a:schemeClr val="accent2"/>
        </a:solidFill>
      </dgm:spPr>
      <dgm:t>
        <a:bodyPr/>
        <a:lstStyle/>
        <a:p>
          <a:r>
            <a:rPr lang="en-US" b="1" dirty="0"/>
            <a:t>6-8 months</a:t>
          </a:r>
        </a:p>
        <a:p>
          <a:r>
            <a:rPr lang="en-US" dirty="0"/>
            <a:t>Anticipated Construction Duration</a:t>
          </a:r>
        </a:p>
      </dgm:t>
    </dgm:pt>
    <dgm:pt modelId="{2F292A01-06FC-40C7-B07A-F576AF83D952}" type="parTrans" cxnId="{A48EA8CA-BDA9-4EE8-A7AB-C0CE1C520FB2}">
      <dgm:prSet/>
      <dgm:spPr/>
      <dgm:t>
        <a:bodyPr/>
        <a:lstStyle/>
        <a:p>
          <a:endParaRPr lang="en-US"/>
        </a:p>
      </dgm:t>
    </dgm:pt>
    <dgm:pt modelId="{92E1DEBC-1409-4126-8857-4D2CF1CB329B}" type="sibTrans" cxnId="{A48EA8CA-BDA9-4EE8-A7AB-C0CE1C520FB2}">
      <dgm:prSet/>
      <dgm:spPr/>
      <dgm:t>
        <a:bodyPr/>
        <a:lstStyle/>
        <a:p>
          <a:endParaRPr lang="en-US"/>
        </a:p>
      </dgm:t>
    </dgm:pt>
    <dgm:pt modelId="{F565CAD6-20DB-4C1A-83C2-7A1B4419C56F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/>
            <a:t>Spring 2025</a:t>
          </a:r>
        </a:p>
        <a:p>
          <a:r>
            <a:rPr lang="en-US" dirty="0"/>
            <a:t>90% Design Complete</a:t>
          </a:r>
        </a:p>
      </dgm:t>
    </dgm:pt>
    <dgm:pt modelId="{55E589E3-0F57-43AC-B04F-DCB1A50CDE35}" type="parTrans" cxnId="{A1396C43-74DA-43BC-9624-A487B7984C9D}">
      <dgm:prSet/>
      <dgm:spPr/>
      <dgm:t>
        <a:bodyPr/>
        <a:lstStyle/>
        <a:p>
          <a:endParaRPr lang="en-US"/>
        </a:p>
      </dgm:t>
    </dgm:pt>
    <dgm:pt modelId="{33F6BD04-7BA2-4C6B-AF4C-17DAD7CC0F41}" type="sibTrans" cxnId="{A1396C43-74DA-43BC-9624-A487B7984C9D}">
      <dgm:prSet/>
      <dgm:spPr/>
      <dgm:t>
        <a:bodyPr/>
        <a:lstStyle/>
        <a:p>
          <a:endParaRPr lang="en-US"/>
        </a:p>
      </dgm:t>
    </dgm:pt>
    <dgm:pt modelId="{CA6D7C67-9636-4ED9-87AA-D05387B83BA1}" type="pres">
      <dgm:prSet presAssocID="{A1685589-F70D-46AB-8674-8F8E78544677}" presName="Name0" presStyleCnt="0">
        <dgm:presLayoutVars>
          <dgm:dir/>
          <dgm:animLvl val="lvl"/>
          <dgm:resizeHandles val="exact"/>
        </dgm:presLayoutVars>
      </dgm:prSet>
      <dgm:spPr/>
    </dgm:pt>
    <dgm:pt modelId="{66B545BE-A01A-4F4C-9049-9290C5DE1ABA}" type="pres">
      <dgm:prSet presAssocID="{60668C85-4661-49FB-98E1-8A2A59AF0A78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E56BF743-4747-4F04-9B99-34ECACF2529F}" type="pres">
      <dgm:prSet presAssocID="{3DD092F7-28CC-41CF-AAA4-D1950EBA24E7}" presName="parTxOnlySpace" presStyleCnt="0"/>
      <dgm:spPr/>
    </dgm:pt>
    <dgm:pt modelId="{D9F1A509-7EF3-43E8-970D-32B57A584A46}" type="pres">
      <dgm:prSet presAssocID="{048DFFCF-912F-4514-A705-B6FA07CC91E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7906A8E8-9C8E-4D85-9E83-2278071EA4DB}" type="pres">
      <dgm:prSet presAssocID="{4EFF6DD5-6E6F-4566-8CA2-8C01296254E5}" presName="parTxOnlySpace" presStyleCnt="0"/>
      <dgm:spPr/>
    </dgm:pt>
    <dgm:pt modelId="{9BB896DC-ACCC-46C7-9B05-2A53C84F3DD8}" type="pres">
      <dgm:prSet presAssocID="{F565CAD6-20DB-4C1A-83C2-7A1B4419C56F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ABCCEE38-A8F8-45AE-931B-621DB59D83BA}" type="pres">
      <dgm:prSet presAssocID="{33F6BD04-7BA2-4C6B-AF4C-17DAD7CC0F41}" presName="parTxOnlySpace" presStyleCnt="0"/>
      <dgm:spPr/>
    </dgm:pt>
    <dgm:pt modelId="{F7F338BC-9B9D-4BBB-9B6D-7F7B0647B0AD}" type="pres">
      <dgm:prSet presAssocID="{00033D6E-10CA-48B7-B446-26DEBD70C9DE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DAE3D52B-02ED-437B-B9D6-AC83DD83129F}" type="pres">
      <dgm:prSet presAssocID="{5E600B3B-A4F1-40C6-8547-1FCDA4653F80}" presName="parTxOnlySpace" presStyleCnt="0"/>
      <dgm:spPr/>
    </dgm:pt>
    <dgm:pt modelId="{5E175106-9BE3-4958-91C8-8B936D0110E1}" type="pres">
      <dgm:prSet presAssocID="{181E5B8B-A77B-4F64-8181-506637852AF4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EE8C2067-37E6-4DCC-B74D-4BC1B2989080}" type="pres">
      <dgm:prSet presAssocID="{B4A40D9A-704E-40E2-B2DF-B777C1383953}" presName="parTxOnlySpace" presStyleCnt="0"/>
      <dgm:spPr/>
    </dgm:pt>
    <dgm:pt modelId="{C63BBE83-5DD1-47E8-9DCC-2218F3F292C7}" type="pres">
      <dgm:prSet presAssocID="{256BD719-4458-4499-A3F8-DCEC8AF19BAA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3D8F8B11-AE8C-483E-86B6-8559717AE224}" srcId="{A1685589-F70D-46AB-8674-8F8E78544677}" destId="{181E5B8B-A77B-4F64-8181-506637852AF4}" srcOrd="4" destOrd="0" parTransId="{BDABEA2D-6EAB-4DAB-8BD5-4EE0345FDB0F}" sibTransId="{B4A40D9A-704E-40E2-B2DF-B777C1383953}"/>
    <dgm:cxn modelId="{8E31A722-CBEB-44EB-8C7C-10956DA361C4}" type="presOf" srcId="{A1685589-F70D-46AB-8674-8F8E78544677}" destId="{CA6D7C67-9636-4ED9-87AA-D05387B83BA1}" srcOrd="0" destOrd="0" presId="urn:microsoft.com/office/officeart/2005/8/layout/chevron1"/>
    <dgm:cxn modelId="{6118D323-52BC-4D52-BB71-FE92E01FABAA}" type="presOf" srcId="{F565CAD6-20DB-4C1A-83C2-7A1B4419C56F}" destId="{9BB896DC-ACCC-46C7-9B05-2A53C84F3DD8}" srcOrd="0" destOrd="0" presId="urn:microsoft.com/office/officeart/2005/8/layout/chevron1"/>
    <dgm:cxn modelId="{2D700524-0E74-42E5-BE1E-6FA9821159D6}" type="presOf" srcId="{60668C85-4661-49FB-98E1-8A2A59AF0A78}" destId="{66B545BE-A01A-4F4C-9049-9290C5DE1ABA}" srcOrd="0" destOrd="0" presId="urn:microsoft.com/office/officeart/2005/8/layout/chevron1"/>
    <dgm:cxn modelId="{D0BFCD33-E497-4D3A-BEC6-88742E762FC5}" type="presOf" srcId="{00033D6E-10CA-48B7-B446-26DEBD70C9DE}" destId="{F7F338BC-9B9D-4BBB-9B6D-7F7B0647B0AD}" srcOrd="0" destOrd="0" presId="urn:microsoft.com/office/officeart/2005/8/layout/chevron1"/>
    <dgm:cxn modelId="{E7031E37-2F50-4D09-935E-3EB76391DE03}" srcId="{A1685589-F70D-46AB-8674-8F8E78544677}" destId="{00033D6E-10CA-48B7-B446-26DEBD70C9DE}" srcOrd="3" destOrd="0" parTransId="{CCFB78D9-5971-41C2-A155-EB924F873223}" sibTransId="{5E600B3B-A4F1-40C6-8547-1FCDA4653F80}"/>
    <dgm:cxn modelId="{A1396C43-74DA-43BC-9624-A487B7984C9D}" srcId="{A1685589-F70D-46AB-8674-8F8E78544677}" destId="{F565CAD6-20DB-4C1A-83C2-7A1B4419C56F}" srcOrd="2" destOrd="0" parTransId="{55E589E3-0F57-43AC-B04F-DCB1A50CDE35}" sibTransId="{33F6BD04-7BA2-4C6B-AF4C-17DAD7CC0F41}"/>
    <dgm:cxn modelId="{6DB31252-FB70-4AEC-B816-1E77271A49BE}" srcId="{A1685589-F70D-46AB-8674-8F8E78544677}" destId="{60668C85-4661-49FB-98E1-8A2A59AF0A78}" srcOrd="0" destOrd="0" parTransId="{FFA0C077-1B21-413D-97C9-E535615E6E46}" sibTransId="{3DD092F7-28CC-41CF-AAA4-D1950EBA24E7}"/>
    <dgm:cxn modelId="{65928B73-2FBC-4EAF-A193-E6A99BCD21A3}" type="presOf" srcId="{048DFFCF-912F-4514-A705-B6FA07CC91EF}" destId="{D9F1A509-7EF3-43E8-970D-32B57A584A46}" srcOrd="0" destOrd="0" presId="urn:microsoft.com/office/officeart/2005/8/layout/chevron1"/>
    <dgm:cxn modelId="{B1E04F90-C65B-4997-B1AB-58B4D3860026}" srcId="{A1685589-F70D-46AB-8674-8F8E78544677}" destId="{048DFFCF-912F-4514-A705-B6FA07CC91EF}" srcOrd="1" destOrd="0" parTransId="{0580B126-A3DF-4A2A-93ED-D7086F5F0C4F}" sibTransId="{4EFF6DD5-6E6F-4566-8CA2-8C01296254E5}"/>
    <dgm:cxn modelId="{A48EA8CA-BDA9-4EE8-A7AB-C0CE1C520FB2}" srcId="{A1685589-F70D-46AB-8674-8F8E78544677}" destId="{256BD719-4458-4499-A3F8-DCEC8AF19BAA}" srcOrd="5" destOrd="0" parTransId="{2F292A01-06FC-40C7-B07A-F576AF83D952}" sibTransId="{92E1DEBC-1409-4126-8857-4D2CF1CB329B}"/>
    <dgm:cxn modelId="{3693B4D3-2601-418F-8D36-CEB85BD604B0}" type="presOf" srcId="{256BD719-4458-4499-A3F8-DCEC8AF19BAA}" destId="{C63BBE83-5DD1-47E8-9DCC-2218F3F292C7}" srcOrd="0" destOrd="0" presId="urn:microsoft.com/office/officeart/2005/8/layout/chevron1"/>
    <dgm:cxn modelId="{C7E2F4F1-D2AF-44AA-BBD4-B8B1FCAAC2F4}" type="presOf" srcId="{181E5B8B-A77B-4F64-8181-506637852AF4}" destId="{5E175106-9BE3-4958-91C8-8B936D0110E1}" srcOrd="0" destOrd="0" presId="urn:microsoft.com/office/officeart/2005/8/layout/chevron1"/>
    <dgm:cxn modelId="{8C8BD40D-18DE-49CF-AC28-8D1DA240682B}" type="presParOf" srcId="{CA6D7C67-9636-4ED9-87AA-D05387B83BA1}" destId="{66B545BE-A01A-4F4C-9049-9290C5DE1ABA}" srcOrd="0" destOrd="0" presId="urn:microsoft.com/office/officeart/2005/8/layout/chevron1"/>
    <dgm:cxn modelId="{B8091425-C6AE-4388-8945-319E5C5647F3}" type="presParOf" srcId="{CA6D7C67-9636-4ED9-87AA-D05387B83BA1}" destId="{E56BF743-4747-4F04-9B99-34ECACF2529F}" srcOrd="1" destOrd="0" presId="urn:microsoft.com/office/officeart/2005/8/layout/chevron1"/>
    <dgm:cxn modelId="{4ACDCC0B-CCAC-4F76-B6EB-64C5CB259ED8}" type="presParOf" srcId="{CA6D7C67-9636-4ED9-87AA-D05387B83BA1}" destId="{D9F1A509-7EF3-43E8-970D-32B57A584A46}" srcOrd="2" destOrd="0" presId="urn:microsoft.com/office/officeart/2005/8/layout/chevron1"/>
    <dgm:cxn modelId="{BF4F2AF8-1915-46BE-8082-FB4E2464190F}" type="presParOf" srcId="{CA6D7C67-9636-4ED9-87AA-D05387B83BA1}" destId="{7906A8E8-9C8E-4D85-9E83-2278071EA4DB}" srcOrd="3" destOrd="0" presId="urn:microsoft.com/office/officeart/2005/8/layout/chevron1"/>
    <dgm:cxn modelId="{2E77C66F-16F8-4508-84A4-A4AF3D6EF5B9}" type="presParOf" srcId="{CA6D7C67-9636-4ED9-87AA-D05387B83BA1}" destId="{9BB896DC-ACCC-46C7-9B05-2A53C84F3DD8}" srcOrd="4" destOrd="0" presId="urn:microsoft.com/office/officeart/2005/8/layout/chevron1"/>
    <dgm:cxn modelId="{4ABBD1D4-1F7D-4206-8896-3A29A4FAB7C4}" type="presParOf" srcId="{CA6D7C67-9636-4ED9-87AA-D05387B83BA1}" destId="{ABCCEE38-A8F8-45AE-931B-621DB59D83BA}" srcOrd="5" destOrd="0" presId="urn:microsoft.com/office/officeart/2005/8/layout/chevron1"/>
    <dgm:cxn modelId="{696FA526-2042-4C17-B7FD-E64928D39820}" type="presParOf" srcId="{CA6D7C67-9636-4ED9-87AA-D05387B83BA1}" destId="{F7F338BC-9B9D-4BBB-9B6D-7F7B0647B0AD}" srcOrd="6" destOrd="0" presId="urn:microsoft.com/office/officeart/2005/8/layout/chevron1"/>
    <dgm:cxn modelId="{9C2EE3DE-EEE5-4033-99B1-01EC44D734BD}" type="presParOf" srcId="{CA6D7C67-9636-4ED9-87AA-D05387B83BA1}" destId="{DAE3D52B-02ED-437B-B9D6-AC83DD83129F}" srcOrd="7" destOrd="0" presId="urn:microsoft.com/office/officeart/2005/8/layout/chevron1"/>
    <dgm:cxn modelId="{E7203E8D-833D-45F3-B027-86176A304FCE}" type="presParOf" srcId="{CA6D7C67-9636-4ED9-87AA-D05387B83BA1}" destId="{5E175106-9BE3-4958-91C8-8B936D0110E1}" srcOrd="8" destOrd="0" presId="urn:microsoft.com/office/officeart/2005/8/layout/chevron1"/>
    <dgm:cxn modelId="{D84995F3-5426-4DA3-A005-BD6896DA75F5}" type="presParOf" srcId="{CA6D7C67-9636-4ED9-87AA-D05387B83BA1}" destId="{EE8C2067-37E6-4DCC-B74D-4BC1B2989080}" srcOrd="9" destOrd="0" presId="urn:microsoft.com/office/officeart/2005/8/layout/chevron1"/>
    <dgm:cxn modelId="{7590FE4C-8412-4FFF-993C-FF134335DD31}" type="presParOf" srcId="{CA6D7C67-9636-4ED9-87AA-D05387B83BA1}" destId="{C63BBE83-5DD1-47E8-9DCC-2218F3F292C7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B545BE-A01A-4F4C-9049-9290C5DE1ABA}">
      <dsp:nvSpPr>
        <dsp:cNvPr id="0" name=""/>
        <dsp:cNvSpPr/>
      </dsp:nvSpPr>
      <dsp:spPr>
        <a:xfrm>
          <a:off x="5060" y="966303"/>
          <a:ext cx="1882378" cy="752951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Summer 2024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30% Design Complete</a:t>
          </a:r>
        </a:p>
      </dsp:txBody>
      <dsp:txXfrm>
        <a:off x="381536" y="966303"/>
        <a:ext cx="1129427" cy="752951"/>
      </dsp:txXfrm>
    </dsp:sp>
    <dsp:sp modelId="{D9F1A509-7EF3-43E8-970D-32B57A584A46}">
      <dsp:nvSpPr>
        <dsp:cNvPr id="0" name=""/>
        <dsp:cNvSpPr/>
      </dsp:nvSpPr>
      <dsp:spPr>
        <a:xfrm>
          <a:off x="1699200" y="966303"/>
          <a:ext cx="1882378" cy="752951"/>
        </a:xfrm>
        <a:prstGeom prst="chevron">
          <a:avLst/>
        </a:prstGeom>
        <a:solidFill>
          <a:srgbClr val="1C458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Fall 2024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65% Design Complete</a:t>
          </a:r>
        </a:p>
      </dsp:txBody>
      <dsp:txXfrm>
        <a:off x="2075676" y="966303"/>
        <a:ext cx="1129427" cy="752951"/>
      </dsp:txXfrm>
    </dsp:sp>
    <dsp:sp modelId="{9BB896DC-ACCC-46C7-9B05-2A53C84F3DD8}">
      <dsp:nvSpPr>
        <dsp:cNvPr id="0" name=""/>
        <dsp:cNvSpPr/>
      </dsp:nvSpPr>
      <dsp:spPr>
        <a:xfrm>
          <a:off x="3393340" y="966303"/>
          <a:ext cx="1882378" cy="752951"/>
        </a:xfrm>
        <a:prstGeom prst="chevron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Spring 2025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90% Design Complete</a:t>
          </a:r>
        </a:p>
      </dsp:txBody>
      <dsp:txXfrm>
        <a:off x="3769816" y="966303"/>
        <a:ext cx="1129427" cy="752951"/>
      </dsp:txXfrm>
    </dsp:sp>
    <dsp:sp modelId="{F7F338BC-9B9D-4BBB-9B6D-7F7B0647B0AD}">
      <dsp:nvSpPr>
        <dsp:cNvPr id="0" name=""/>
        <dsp:cNvSpPr/>
      </dsp:nvSpPr>
      <dsp:spPr>
        <a:xfrm>
          <a:off x="5087481" y="966303"/>
          <a:ext cx="1882378" cy="752951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Summer 2025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100% Design Complete</a:t>
          </a:r>
        </a:p>
      </dsp:txBody>
      <dsp:txXfrm>
        <a:off x="5463957" y="966303"/>
        <a:ext cx="1129427" cy="752951"/>
      </dsp:txXfrm>
    </dsp:sp>
    <dsp:sp modelId="{5E175106-9BE3-4958-91C8-8B936D0110E1}">
      <dsp:nvSpPr>
        <dsp:cNvPr id="0" name=""/>
        <dsp:cNvSpPr/>
      </dsp:nvSpPr>
      <dsp:spPr>
        <a:xfrm>
          <a:off x="6781621" y="966303"/>
          <a:ext cx="1882378" cy="752951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Fall 2025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Anticipated Construction Starts</a:t>
          </a:r>
        </a:p>
      </dsp:txBody>
      <dsp:txXfrm>
        <a:off x="7158097" y="966303"/>
        <a:ext cx="1129427" cy="752951"/>
      </dsp:txXfrm>
    </dsp:sp>
    <dsp:sp modelId="{C63BBE83-5DD1-47E8-9DCC-2218F3F292C7}">
      <dsp:nvSpPr>
        <dsp:cNvPr id="0" name=""/>
        <dsp:cNvSpPr/>
      </dsp:nvSpPr>
      <dsp:spPr>
        <a:xfrm>
          <a:off x="8475761" y="966303"/>
          <a:ext cx="1882378" cy="752951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6-8 months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Anticipated Construction Duration</a:t>
          </a:r>
        </a:p>
      </dsp:txBody>
      <dsp:txXfrm>
        <a:off x="8852237" y="966303"/>
        <a:ext cx="1129427" cy="7529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3F08F36-26FA-2533-4CC4-6517755271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1F2AD0-6C96-5E71-3C3E-94FEBC4061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EE35E-DE6F-4D59-9CAD-7A49EA6ED9CF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8551FF-3D07-3E97-C600-72FF8584C9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F5803C-11C9-68C1-054E-ECDA5BE98FD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510014-CFF2-4176-AD28-96E7B5727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015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D27E4-1C31-4C71-8095-DB82BA9D85E6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987A6B-A714-44C5-A99A-84297EEDE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6514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981185B-C52A-8E46-82F1-0BB7D15B3F80}" type="datetime1">
              <a:rPr lang="en-US" smtClean="0"/>
              <a:t>5/27/2025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997B8-0212-4246-94F4-5178556645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378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6–8-month project, including utility relocations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987A6B-A714-44C5-A99A-84297EEDED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78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B7A052-131F-4A8C-BA84-B887742E439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17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987A6B-A714-44C5-A99A-84297EEDED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32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for coming and thank you to our community stakeholders for </a:t>
            </a:r>
            <a:r>
              <a:rPr lang="en-US"/>
              <a:t>providing feedback.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981185B-C52A-8E46-82F1-0BB7D15B3F80}" type="datetime1">
              <a:rPr lang="en-US" smtClean="0"/>
              <a:t>5/27/2025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997B8-0212-4246-94F4-5178556645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84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 from previous meetings with 90%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C4B7F-7329-024E-B3BE-F82CD734F4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10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F0CD3-D74C-D2FD-A72F-46151D0AC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572DF8-0D48-05CB-B42D-9296980AEF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E78613-E6F5-D954-2F68-6399EEE1F2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D6ADEA-3EE9-AB4C-A664-75D4500E49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C4B7F-7329-024E-B3BE-F82CD734F4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94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 of catch basins is to intercept runoff before leaving DDOT ROW. It will connect to an existing storm drain system on Northampton Street.</a:t>
            </a:r>
          </a:p>
          <a:p>
            <a:endParaRPr lang="en-US" dirty="0"/>
          </a:p>
          <a:p>
            <a:r>
              <a:rPr lang="en-US" dirty="0"/>
              <a:t>Northampton Street= 25 ft wide</a:t>
            </a:r>
          </a:p>
          <a:p>
            <a:r>
              <a:rPr lang="en-US" dirty="0"/>
              <a:t>Moreland Street= 17 ft wide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981185B-C52A-8E46-82F1-0BB7D15B3F80}" type="datetime1">
              <a:rPr lang="en-US" smtClean="0"/>
              <a:t>5/27/2025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997B8-0212-4246-94F4-5178556645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524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0D46F-D5C7-709D-E9F2-1377D3612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404B16-9564-923E-9E91-2A85DE6B25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7850FC-661F-CAFD-9342-000DFAE0B9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Daily construction standard workhours expected: can be 7 am- 7 pm.  DDOT and Contractor to coordinate with neighbors for daily/weekly anticipated access impacts?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No weekend of holiday work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Purpose of catch basins is to intercept runoff before leaving DDOT ROW. It will connect to an existing storm drain system on Northampton Street.</a:t>
            </a:r>
          </a:p>
          <a:p>
            <a:endParaRPr lang="en-US" dirty="0"/>
          </a:p>
          <a:p>
            <a:r>
              <a:rPr lang="en-US" dirty="0"/>
              <a:t>Northampton Street= 25 ft wide</a:t>
            </a:r>
          </a:p>
          <a:p>
            <a:r>
              <a:rPr lang="en-US" dirty="0"/>
              <a:t>Moreland Street= 17 ft wide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DDD071F-8C71-DD6E-4CF4-010A7E3D223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BDF09A-42E1-468F-C541-AB7CC1CDB79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981185B-C52A-8E46-82F1-0BB7D15B3F80}" type="datetime1">
              <a:rPr lang="en-US" smtClean="0"/>
              <a:t>5/27/2025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6735FB-8582-3A41-B0ED-722F2F0882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997B8-0212-4246-94F4-5178556645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352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BCD39-1E17-1E1F-309F-A17E79B60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0E84AF-A67D-4F93-1A43-A524B646CC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740C51-B3F2-ADED-0705-A6E3E54D47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Daily construction standard workhours expected: can be 7 am- 7 pm.  DDOT and Contractor to coordinate with neighbors for daily/weekly anticipated access impacts?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No weekend of holiday work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00FF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There is an impact to the tree located in front of 2808 Northampton St NW and a shrub (Crape Myrtle?) adjacent to 2800 Northampton St NW.  </a:t>
            </a:r>
            <a:endParaRPr lang="en-US" sz="18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New curb and gutter will be installed on the west side of Moreland Street NW to control/direct the flow of run-off to new inlets I-3 and I-6.  This work will impact some of the vegetation/plantings along the immediate edge of road in front of 2800 Northampton St NW.  </a:t>
            </a:r>
            <a:endParaRPr lang="en-US" sz="18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At least a portion of the stand of bamboo will be removed across from 5651 Moreland Street NW to provide for installation/maintenance access of inlet I-6.  </a:t>
            </a:r>
            <a:endParaRPr lang="en-US" sz="18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The fence encroachment around inlet I-6 will need to be removed/relocated onto private property (2800 McKinley Pl NW). </a:t>
            </a:r>
            <a:endParaRPr lang="en-US" sz="18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Trenching for new storm sewer pipe will be located within the roadway.  However, trenching along Northampton Street NW will require replacement of a segment curb and gutter in front of 2622 Northampton Street NW.</a:t>
            </a: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Residents at 5655, 5653, 5651 and 5649 Moreland Street will not be able to drive to their homes during working hours for Phase 3B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18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Residents at 5653, 5651 and 5649 Moreland Street will not be able to drive to their homes during working hours for </a:t>
            </a:r>
            <a:r>
              <a:rPr lang="en-US" sz="180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Phase 4</a:t>
            </a:r>
            <a:endParaRPr lang="en-US" sz="1800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endParaRPr lang="en-US" sz="18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US" dirty="0"/>
          </a:p>
          <a:p>
            <a:r>
              <a:rPr lang="en-US" dirty="0"/>
              <a:t>Purpose of catch basins is to intercept runoff before leaving DDOT ROW. It will connect to an existing storm drain system on Northampton Street.</a:t>
            </a:r>
          </a:p>
          <a:p>
            <a:endParaRPr lang="en-US" dirty="0"/>
          </a:p>
          <a:p>
            <a:r>
              <a:rPr lang="en-US" dirty="0"/>
              <a:t>Northampton Street= 25 ft wide</a:t>
            </a:r>
          </a:p>
          <a:p>
            <a:r>
              <a:rPr lang="en-US" dirty="0"/>
              <a:t>Moreland Street= 17 ft wide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2D080478-04D8-0883-60C1-685A2C4A7CD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397F1-7180-2182-1E18-54C35DD971D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981185B-C52A-8E46-82F1-0BB7D15B3F80}" type="datetime1">
              <a:rPr lang="en-US" smtClean="0"/>
              <a:t>5/27/2025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08E99F-C6C6-D99B-332B-3C3A3980F5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997B8-0212-4246-94F4-5178556645E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807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73584-8D09-6B0B-934C-718525AE8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5CDEF2-71B1-86D1-D365-E2AC9E0267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C1A188-2FE3-B4FC-1AF2-ABA8BF388A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Daily construction standard workhours expected: can be 7 am- 7 pm.  DDOT and Contractor to coordinate with neighbors for daily/weekly anticipated access impacts?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No weekend of holiday work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00FF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There is an impact to the tree located in front of 2808 Northampton St NW and a shrub (Crape Myrtle?) adjacent to 2800 Northampton St NW.  </a:t>
            </a:r>
            <a:endParaRPr lang="en-US" sz="18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New curb and gutter will be installed on the west side of Moreland Street NW to control/direct the flow of run-off to new inlets I-3 and I-6.  This work will impact some of the vegetation/plantings along the immediate edge of road in front of 2800 Northampton St NW.  </a:t>
            </a:r>
            <a:endParaRPr lang="en-US" sz="18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At least a portion of the stand of bamboo will be removed across from 5651 Moreland Street NW to provide for installation/maintenance access of inlet I-6.  </a:t>
            </a:r>
            <a:endParaRPr lang="en-US" sz="18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The fence encroachment around inlet I-6 will need to be removed/relocated onto private property (2800 McKinley Pl NW). </a:t>
            </a:r>
            <a:endParaRPr lang="en-US" sz="18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Trenching for new storm sewer pipe will be located within the roadway.  However, trenching along Northampton Street NW will require replacement of a segment curb and gutter in front of 2622 Northampton Street NW.    </a:t>
            </a:r>
            <a:endParaRPr lang="en-US" sz="18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US" dirty="0"/>
          </a:p>
          <a:p>
            <a:r>
              <a:rPr lang="en-US" dirty="0"/>
              <a:t>Purpose of catch basins is to intercept runoff before leaving DDOT ROW. It will connect to an existing storm drain system on Northampton Street.</a:t>
            </a:r>
          </a:p>
          <a:p>
            <a:endParaRPr lang="en-US" dirty="0"/>
          </a:p>
          <a:p>
            <a:r>
              <a:rPr lang="en-US" dirty="0"/>
              <a:t>Northampton Street= 25 ft wide</a:t>
            </a:r>
          </a:p>
          <a:p>
            <a:r>
              <a:rPr lang="en-US" dirty="0"/>
              <a:t>Moreland Street= 17 ft wide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0AA4A169-3E22-A570-8954-282CDE9A499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0FECCA-FED5-8A1F-FFD6-752A6463173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981185B-C52A-8E46-82F1-0BB7D15B3F80}" type="datetime1">
              <a:rPr lang="en-US" smtClean="0"/>
              <a:t>5/27/2025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CF538F-44D4-85BD-893D-16C3A64FE4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997B8-0212-4246-94F4-5178556645E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604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3BF24-92A3-B0ED-8008-A3327190E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054DEC-91FE-F840-3600-67DF2AAE8E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313DC1-4D55-4DA7-AD87-8D85D9E564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Daily construction standard workhours expected: can be 7 am- 7 pm.  DDOT and Contractor to coordinate with neighbors for daily/weekly anticipated access impacts?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No weekend of holiday work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US" dirty="0"/>
          </a:p>
          <a:p>
            <a:r>
              <a:rPr lang="en-US" dirty="0"/>
              <a:t>Purpose of catch basins is to intercept runoff before leaving DDOT ROW. It will connect to an existing storm drain system on Northampton Street.</a:t>
            </a:r>
          </a:p>
          <a:p>
            <a:endParaRPr lang="en-US" dirty="0"/>
          </a:p>
          <a:p>
            <a:r>
              <a:rPr lang="en-US" dirty="0"/>
              <a:t>Northampton Street= 25 ft wide</a:t>
            </a:r>
          </a:p>
          <a:p>
            <a:r>
              <a:rPr lang="en-US" dirty="0"/>
              <a:t>Moreland Street= 17 ft wide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BE92194-B6DF-67FE-3955-D70F900F477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95828-187E-06B4-CBF6-4243A318182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981185B-C52A-8E46-82F1-0BB7D15B3F80}" type="datetime1">
              <a:rPr lang="en-US" smtClean="0"/>
              <a:t>5/27/2025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93F5CA-823E-E97E-9EFC-ECFEA410B6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997B8-0212-4246-94F4-5178556645E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260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80FB3-E9B9-E041-93BB-A7EE7DAE5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60369-AEB7-4642-975C-89B8DAC9C0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3849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39AF8-EC96-5D42-85BB-74BBE3ED2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13849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67DD97-9119-0C41-A0F8-2E1E615CD0B2}"/>
              </a:ext>
            </a:extLst>
          </p:cNvPr>
          <p:cNvSpPr txBox="1"/>
          <p:nvPr userDrawn="1"/>
        </p:nvSpPr>
        <p:spPr>
          <a:xfrm>
            <a:off x="1" y="6458675"/>
            <a:ext cx="33534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F35371A-5E4F-7146-8092-33B56F38D7F7}" type="slidenum">
              <a:rPr lang="en-US" sz="750" smtClean="0">
                <a:latin typeface="Avenir Book" panose="02000503020000020003" pitchFamily="2" charset="0"/>
              </a:rPr>
              <a:t>‹#›</a:t>
            </a:fld>
            <a:endParaRPr lang="en-US" sz="75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679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4866E-3BE3-774A-AF02-9AC3123D6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B5519-B146-BF49-A220-F47F93513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849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814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6FD45-7B59-F24D-8E47-A9D45A03E36F}"/>
              </a:ext>
            </a:extLst>
          </p:cNvPr>
          <p:cNvSpPr txBox="1"/>
          <p:nvPr userDrawn="1"/>
        </p:nvSpPr>
        <p:spPr>
          <a:xfrm>
            <a:off x="1" y="6458675"/>
            <a:ext cx="33534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F35371A-5E4F-7146-8092-33B56F38D7F7}" type="slidenum">
              <a:rPr lang="en-US" sz="750" smtClean="0">
                <a:latin typeface="Avenir Book" panose="02000503020000020003" pitchFamily="2" charset="0"/>
              </a:rPr>
              <a:t>‹#›</a:t>
            </a:fld>
            <a:endParaRPr lang="en-US" sz="75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262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ED1FC3-EDAE-0B45-B963-3B85670A4CC3}"/>
              </a:ext>
            </a:extLst>
          </p:cNvPr>
          <p:cNvSpPr txBox="1"/>
          <p:nvPr userDrawn="1"/>
        </p:nvSpPr>
        <p:spPr>
          <a:xfrm>
            <a:off x="1" y="6458675"/>
            <a:ext cx="33534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F35371A-5E4F-7146-8092-33B56F38D7F7}" type="slidenum">
              <a:rPr lang="en-US" sz="750" smtClean="0">
                <a:latin typeface="Avenir Book" panose="02000503020000020003" pitchFamily="2" charset="0"/>
              </a:rPr>
              <a:t>‹#›</a:t>
            </a:fld>
            <a:endParaRPr lang="en-US" sz="750">
              <a:latin typeface="Avenir Book" panose="02000503020000020003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53D6B5-8723-2B45-B946-8153CFDA1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1814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245097" y="6524244"/>
            <a:ext cx="3552825" cy="334010"/>
          </a:xfrm>
          <a:custGeom>
            <a:avLst/>
            <a:gdLst/>
            <a:ahLst/>
            <a:cxnLst/>
            <a:rect l="l" t="t" r="r" b="b"/>
            <a:pathLst>
              <a:path w="3552825" h="334009">
                <a:moveTo>
                  <a:pt x="3552444" y="0"/>
                </a:moveTo>
                <a:lnTo>
                  <a:pt x="143256" y="0"/>
                </a:lnTo>
                <a:lnTo>
                  <a:pt x="0" y="333743"/>
                </a:lnTo>
                <a:lnTo>
                  <a:pt x="3552444" y="333743"/>
                </a:lnTo>
                <a:lnTo>
                  <a:pt x="3552444" y="0"/>
                </a:lnTo>
                <a:close/>
              </a:path>
            </a:pathLst>
          </a:custGeom>
          <a:solidFill>
            <a:srgbClr val="C9CCCC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bg object 17"/>
          <p:cNvSpPr/>
          <p:nvPr/>
        </p:nvSpPr>
        <p:spPr>
          <a:xfrm>
            <a:off x="0" y="6645975"/>
            <a:ext cx="12156312" cy="226060"/>
          </a:xfrm>
          <a:custGeom>
            <a:avLst/>
            <a:gdLst/>
            <a:ahLst/>
            <a:cxnLst/>
            <a:rect l="l" t="t" r="r" b="b"/>
            <a:pathLst>
              <a:path w="12193905" h="226059">
                <a:moveTo>
                  <a:pt x="12193524" y="0"/>
                </a:moveTo>
                <a:lnTo>
                  <a:pt x="0" y="0"/>
                </a:lnTo>
                <a:lnTo>
                  <a:pt x="0" y="225488"/>
                </a:lnTo>
                <a:lnTo>
                  <a:pt x="12193524" y="225488"/>
                </a:lnTo>
                <a:lnTo>
                  <a:pt x="12193524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bg object 18"/>
          <p:cNvSpPr/>
          <p:nvPr/>
        </p:nvSpPr>
        <p:spPr>
          <a:xfrm>
            <a:off x="8475981" y="6444871"/>
            <a:ext cx="3716020" cy="422275"/>
          </a:xfrm>
          <a:custGeom>
            <a:avLst/>
            <a:gdLst/>
            <a:ahLst/>
            <a:cxnLst/>
            <a:rect l="l" t="t" r="r" b="b"/>
            <a:pathLst>
              <a:path w="3716020" h="422275">
                <a:moveTo>
                  <a:pt x="3715511" y="0"/>
                </a:moveTo>
                <a:lnTo>
                  <a:pt x="149859" y="0"/>
                </a:lnTo>
                <a:lnTo>
                  <a:pt x="0" y="421982"/>
                </a:lnTo>
                <a:lnTo>
                  <a:pt x="3715511" y="421982"/>
                </a:lnTo>
                <a:lnTo>
                  <a:pt x="3715511" y="0"/>
                </a:lnTo>
                <a:close/>
              </a:path>
            </a:pathLst>
          </a:custGeom>
          <a:solidFill>
            <a:srgbClr val="CE1400"/>
          </a:solidFill>
        </p:spPr>
        <p:txBody>
          <a:bodyPr wrap="square" lIns="0" tIns="0" rIns="0" bIns="0" rtlCol="0"/>
          <a:lstStyle/>
          <a:p>
            <a:endParaRPr sz="1350">
              <a:solidFill>
                <a:srgbClr val="CE1400"/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70638" y="2877043"/>
            <a:ext cx="1065072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2A887F-ACB0-664F-B93A-0DDF48E5786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991" y="6502024"/>
            <a:ext cx="1612900" cy="235045"/>
          </a:xfrm>
          <a:prstGeom prst="rect">
            <a:avLst/>
          </a:prstGeom>
        </p:spPr>
      </p:pic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6DD16E98-596F-1E4F-AF39-01517F761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6F2A95-EB03-E742-ABBB-3DA8C30FF1EB}"/>
              </a:ext>
            </a:extLst>
          </p:cNvPr>
          <p:cNvSpPr txBox="1"/>
          <p:nvPr userDrawn="1"/>
        </p:nvSpPr>
        <p:spPr>
          <a:xfrm>
            <a:off x="1" y="6458675"/>
            <a:ext cx="33534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F35371A-5E4F-7146-8092-33B56F38D7F7}" type="slidenum">
              <a:rPr lang="en-US" sz="750" smtClean="0">
                <a:latin typeface="Avenir Book" panose="02000503020000020003" pitchFamily="2" charset="0"/>
              </a:rPr>
              <a:t>‹#›</a:t>
            </a:fld>
            <a:endParaRPr lang="en-US" sz="75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752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1" r:id="rId2"/>
    <p:sldLayoutId id="2147483665" r:id="rId3"/>
  </p:sldLayoutIdLst>
  <p:hf hdr="0" ftr="0" dt="0"/>
  <p:txStyles>
    <p:titleStyle>
      <a:lvl1pPr>
        <a:defRPr sz="2800">
          <a:latin typeface="Avenir Book" panose="02000503020000020003" pitchFamily="2" charset="0"/>
          <a:ea typeface="+mj-ea"/>
          <a:cs typeface="+mj-cs"/>
        </a:defRPr>
      </a:lvl1pPr>
    </p:titleStyle>
    <p:bodyStyle>
      <a:lvl1pPr marL="0">
        <a:defRPr>
          <a:latin typeface="Avenir Book" panose="02000503020000020003" pitchFamily="2" charset="0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245097" y="6524244"/>
            <a:ext cx="3552825" cy="334010"/>
          </a:xfrm>
          <a:custGeom>
            <a:avLst/>
            <a:gdLst/>
            <a:ahLst/>
            <a:cxnLst/>
            <a:rect l="l" t="t" r="r" b="b"/>
            <a:pathLst>
              <a:path w="3552825" h="334009">
                <a:moveTo>
                  <a:pt x="3552444" y="0"/>
                </a:moveTo>
                <a:lnTo>
                  <a:pt x="143256" y="0"/>
                </a:lnTo>
                <a:lnTo>
                  <a:pt x="0" y="333743"/>
                </a:lnTo>
                <a:lnTo>
                  <a:pt x="3552444" y="333743"/>
                </a:lnTo>
                <a:lnTo>
                  <a:pt x="3552444" y="0"/>
                </a:lnTo>
                <a:close/>
              </a:path>
            </a:pathLst>
          </a:custGeom>
          <a:solidFill>
            <a:srgbClr val="C9CCCC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bg object 17"/>
          <p:cNvSpPr/>
          <p:nvPr/>
        </p:nvSpPr>
        <p:spPr>
          <a:xfrm>
            <a:off x="0" y="6645975"/>
            <a:ext cx="12156312" cy="226060"/>
          </a:xfrm>
          <a:custGeom>
            <a:avLst/>
            <a:gdLst/>
            <a:ahLst/>
            <a:cxnLst/>
            <a:rect l="l" t="t" r="r" b="b"/>
            <a:pathLst>
              <a:path w="12193905" h="226059">
                <a:moveTo>
                  <a:pt x="12193524" y="0"/>
                </a:moveTo>
                <a:lnTo>
                  <a:pt x="0" y="0"/>
                </a:lnTo>
                <a:lnTo>
                  <a:pt x="0" y="225488"/>
                </a:lnTo>
                <a:lnTo>
                  <a:pt x="12193524" y="225488"/>
                </a:lnTo>
                <a:lnTo>
                  <a:pt x="12193524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bg object 18"/>
          <p:cNvSpPr/>
          <p:nvPr/>
        </p:nvSpPr>
        <p:spPr>
          <a:xfrm>
            <a:off x="8475981" y="6444871"/>
            <a:ext cx="3716020" cy="422275"/>
          </a:xfrm>
          <a:custGeom>
            <a:avLst/>
            <a:gdLst/>
            <a:ahLst/>
            <a:cxnLst/>
            <a:rect l="l" t="t" r="r" b="b"/>
            <a:pathLst>
              <a:path w="3716020" h="422275">
                <a:moveTo>
                  <a:pt x="3715511" y="0"/>
                </a:moveTo>
                <a:lnTo>
                  <a:pt x="149859" y="0"/>
                </a:lnTo>
                <a:lnTo>
                  <a:pt x="0" y="421982"/>
                </a:lnTo>
                <a:lnTo>
                  <a:pt x="3715511" y="421982"/>
                </a:lnTo>
                <a:lnTo>
                  <a:pt x="3715511" y="0"/>
                </a:lnTo>
                <a:close/>
              </a:path>
            </a:pathLst>
          </a:custGeom>
          <a:solidFill>
            <a:srgbClr val="CE1400"/>
          </a:solidFill>
        </p:spPr>
        <p:txBody>
          <a:bodyPr wrap="square" lIns="0" tIns="0" rIns="0" bIns="0" rtlCol="0"/>
          <a:lstStyle/>
          <a:p>
            <a:endParaRPr sz="1350">
              <a:solidFill>
                <a:srgbClr val="CE1400"/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70638" y="2877043"/>
            <a:ext cx="1065072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2A887F-ACB0-664F-B93A-0DDF48E578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991" y="6502024"/>
            <a:ext cx="1612900" cy="235045"/>
          </a:xfrm>
          <a:prstGeom prst="rect">
            <a:avLst/>
          </a:prstGeom>
        </p:spPr>
      </p:pic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6DD16E98-596F-1E4F-AF39-01517F761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6F2A95-EB03-E742-ABBB-3DA8C30FF1EB}"/>
              </a:ext>
            </a:extLst>
          </p:cNvPr>
          <p:cNvSpPr txBox="1"/>
          <p:nvPr userDrawn="1"/>
        </p:nvSpPr>
        <p:spPr>
          <a:xfrm>
            <a:off x="1" y="6458675"/>
            <a:ext cx="33534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F35371A-5E4F-7146-8092-33B56F38D7F7}" type="slidenum">
              <a:rPr lang="en-US" sz="750" smtClean="0">
                <a:latin typeface="Avenir Book" panose="02000503020000020003" pitchFamily="2" charset="0"/>
              </a:rPr>
              <a:t>‹#›</a:t>
            </a:fld>
            <a:endParaRPr lang="en-US" sz="75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752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hdr="0" ftr="0" dt="0"/>
  <p:txStyles>
    <p:titleStyle>
      <a:lvl1pPr>
        <a:defRPr sz="2800">
          <a:latin typeface="Avenir Book" panose="02000503020000020003" pitchFamily="2" charset="0"/>
          <a:ea typeface="+mj-ea"/>
          <a:cs typeface="+mj-cs"/>
        </a:defRPr>
      </a:lvl1pPr>
    </p:titleStyle>
    <p:bodyStyle>
      <a:lvl1pPr marL="0">
        <a:defRPr>
          <a:latin typeface="Avenir Book" panose="02000503020000020003" pitchFamily="2" charset="0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morvarid.ganjalizadeh@dc.gov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3g02@anc.dc.gov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D273F0-BEEF-6244-A853-CBCBB759C328}"/>
              </a:ext>
            </a:extLst>
          </p:cNvPr>
          <p:cNvSpPr txBox="1"/>
          <p:nvPr/>
        </p:nvSpPr>
        <p:spPr>
          <a:xfrm>
            <a:off x="1775802" y="330687"/>
            <a:ext cx="828259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>
              <a:defRPr/>
            </a:pPr>
            <a:r>
              <a:rPr lang="en-US" sz="3300" b="1" dirty="0">
                <a:solidFill>
                  <a:prstClr val="white"/>
                </a:solidFill>
                <a:latin typeface="Avenir Next" panose="020B0503020202020204" pitchFamily="34" charset="0"/>
              </a:rPr>
              <a:t>DISTRICT DEPARTMENT OF TRANSPORTATION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1869E5-1CB4-E44F-9166-0DF65F212523}"/>
              </a:ext>
            </a:extLst>
          </p:cNvPr>
          <p:cNvSpPr txBox="1"/>
          <p:nvPr/>
        </p:nvSpPr>
        <p:spPr>
          <a:xfrm>
            <a:off x="2176543" y="5573914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400" b="1" i="1" dirty="0">
                <a:solidFill>
                  <a:prstClr val="white"/>
                </a:solidFill>
                <a:latin typeface="Avenir Next" panose="020B0503020202020204" pitchFamily="34" charset="0"/>
              </a:rPr>
              <a:t>Moreland Street NW Drainage Improvements Project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278DD6-6408-4CF2-AB5F-83998AD0BFC0}"/>
              </a:ext>
            </a:extLst>
          </p:cNvPr>
          <p:cNvSpPr txBox="1"/>
          <p:nvPr/>
        </p:nvSpPr>
        <p:spPr>
          <a:xfrm>
            <a:off x="3505201" y="5920653"/>
            <a:ext cx="557228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Welcome! Thank you for joining us. We will get started shortly.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B82CBB-BFD3-476C-9A56-3CCA4519B0C6}"/>
              </a:ext>
            </a:extLst>
          </p:cNvPr>
          <p:cNvSpPr txBox="1"/>
          <p:nvPr/>
        </p:nvSpPr>
        <p:spPr>
          <a:xfrm>
            <a:off x="3657601" y="5181600"/>
            <a:ext cx="22717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Aerial, Source: DC OCTO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D7077E-F97B-C44B-A3B0-39CB70930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1143001"/>
            <a:ext cx="2273578" cy="4041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F7B215-425E-C523-EABA-3D69E3CADE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8" t="26894" r="26770" b="7900"/>
          <a:stretch/>
        </p:blipFill>
        <p:spPr>
          <a:xfrm>
            <a:off x="1905000" y="1143001"/>
            <a:ext cx="5343165" cy="403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905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ar: 8 Points 8">
            <a:extLst>
              <a:ext uri="{FF2B5EF4-FFF2-40B4-BE49-F238E27FC236}">
                <a16:creationId xmlns:a16="http://schemas.microsoft.com/office/drawing/2014/main" id="{620EC18F-11DE-43D0-BF6A-34E50498E43B}"/>
              </a:ext>
            </a:extLst>
          </p:cNvPr>
          <p:cNvSpPr/>
          <p:nvPr/>
        </p:nvSpPr>
        <p:spPr>
          <a:xfrm>
            <a:off x="5547635" y="3345196"/>
            <a:ext cx="916005" cy="864227"/>
          </a:xfrm>
          <a:prstGeom prst="star8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latin typeface="Avenir Book" panose="02000503020000020003"/>
              </a:rPr>
              <a:t>We are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CE1AA6E-9F30-3B33-A8BE-AFF6C879AC54}"/>
              </a:ext>
            </a:extLst>
          </p:cNvPr>
          <p:cNvSpPr txBox="1">
            <a:spLocks/>
          </p:cNvSpPr>
          <p:nvPr/>
        </p:nvSpPr>
        <p:spPr>
          <a:xfrm>
            <a:off x="832362" y="571675"/>
            <a:ext cx="10527276" cy="46476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defRPr sz="2800"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</a:pPr>
            <a:r>
              <a:rPr lang="en-US" b="1" kern="0" dirty="0">
                <a:solidFill>
                  <a:schemeClr val="tx2">
                    <a:lumMod val="75000"/>
                  </a:schemeClr>
                </a:solidFill>
                <a:latin typeface="Avenir Next LT Pro Demi" panose="020B0704020202020204" pitchFamily="34" charset="0"/>
              </a:rPr>
              <a:t>Project Timeline</a:t>
            </a:r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E58C3C66-A399-4DAF-0A1D-98E1F36775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0413671"/>
              </p:ext>
            </p:extLst>
          </p:nvPr>
        </p:nvGraphicFramePr>
        <p:xfrm>
          <a:off x="914400" y="3334241"/>
          <a:ext cx="10363200" cy="2685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Diamond 20">
            <a:extLst>
              <a:ext uri="{FF2B5EF4-FFF2-40B4-BE49-F238E27FC236}">
                <a16:creationId xmlns:a16="http://schemas.microsoft.com/office/drawing/2014/main" id="{11EC3BBF-3066-D703-3218-198168885836}"/>
              </a:ext>
            </a:extLst>
          </p:cNvPr>
          <p:cNvSpPr/>
          <p:nvPr/>
        </p:nvSpPr>
        <p:spPr>
          <a:xfrm>
            <a:off x="5153276" y="2077438"/>
            <a:ext cx="1704724" cy="485333"/>
          </a:xfrm>
          <a:prstGeom prst="diamon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Avenir Book" panose="02000503020000020003"/>
              </a:rPr>
              <a:t>Outreach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67ED53-D346-E579-D958-74D9D546F5F6}"/>
              </a:ext>
            </a:extLst>
          </p:cNvPr>
          <p:cNvSpPr txBox="1"/>
          <p:nvPr/>
        </p:nvSpPr>
        <p:spPr>
          <a:xfrm>
            <a:off x="5001884" y="2619026"/>
            <a:ext cx="25602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kern="0">
                <a:latin typeface="+mj-lt"/>
              </a:defRPr>
            </a:lvl1pPr>
          </a:lstStyle>
          <a:p>
            <a:r>
              <a:rPr lang="en-US" sz="1200" dirty="0">
                <a:latin typeface="Avenir Book" panose="02000503020000020003"/>
              </a:rPr>
              <a:t>5/28/2025 Neighborhood Meeting–</a:t>
            </a:r>
          </a:p>
          <a:p>
            <a:r>
              <a:rPr lang="en-US" sz="1200" dirty="0">
                <a:latin typeface="Avenir Book" panose="02000503020000020003"/>
              </a:rPr>
              <a:t>Share 90% project design</a:t>
            </a:r>
          </a:p>
        </p:txBody>
      </p:sp>
      <p:sp>
        <p:nvSpPr>
          <p:cNvPr id="2" name="Diamond 1">
            <a:extLst>
              <a:ext uri="{FF2B5EF4-FFF2-40B4-BE49-F238E27FC236}">
                <a16:creationId xmlns:a16="http://schemas.microsoft.com/office/drawing/2014/main" id="{31CE6E2E-8439-2D2D-DF7E-8280EEF69B04}"/>
              </a:ext>
            </a:extLst>
          </p:cNvPr>
          <p:cNvSpPr/>
          <p:nvPr/>
        </p:nvSpPr>
        <p:spPr>
          <a:xfrm>
            <a:off x="812362" y="2047086"/>
            <a:ext cx="1704724" cy="485333"/>
          </a:xfrm>
          <a:prstGeom prst="diamon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Avenir Book" panose="02000503020000020003"/>
              </a:rPr>
              <a:t>Outreach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2423C3-1139-6F75-C262-E6BD64A62BEF}"/>
              </a:ext>
            </a:extLst>
          </p:cNvPr>
          <p:cNvSpPr txBox="1"/>
          <p:nvPr/>
        </p:nvSpPr>
        <p:spPr>
          <a:xfrm>
            <a:off x="622185" y="2614433"/>
            <a:ext cx="29034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kern="0">
                <a:latin typeface="+mj-lt"/>
              </a:defRPr>
            </a:lvl1pPr>
          </a:lstStyle>
          <a:p>
            <a:r>
              <a:rPr lang="en-US" sz="1200" dirty="0">
                <a:latin typeface="Avenir Book" panose="02000503020000020003"/>
              </a:rPr>
              <a:t>2/26/2024 ANC Neighborhood Meeting–</a:t>
            </a:r>
          </a:p>
          <a:p>
            <a:r>
              <a:rPr lang="en-US" sz="1200" dirty="0">
                <a:latin typeface="Avenir Book" panose="02000503020000020003"/>
              </a:rPr>
              <a:t>Discussion of preliminary drainage study and community input</a:t>
            </a:r>
          </a:p>
        </p:txBody>
      </p:sp>
    </p:spTree>
    <p:extLst>
      <p:ext uri="{BB962C8B-B14F-4D97-AF65-F5344CB8AC3E}">
        <p14:creationId xmlns:p14="http://schemas.microsoft.com/office/powerpoint/2010/main" val="3253558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71A1CB4-CEBF-DBD3-F7B5-63450C4C51F2}"/>
              </a:ext>
            </a:extLst>
          </p:cNvPr>
          <p:cNvSpPr txBox="1">
            <a:spLocks/>
          </p:cNvSpPr>
          <p:nvPr/>
        </p:nvSpPr>
        <p:spPr>
          <a:xfrm>
            <a:off x="3733800" y="609600"/>
            <a:ext cx="4019090" cy="46476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defRPr sz="2800"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ct val="20000"/>
              </a:spcBef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venir Next LT Pro Demi" panose="020F0502020204030204" pitchFamily="34" charset="0"/>
              </a:rPr>
              <a:t>Feedback Options</a:t>
            </a:r>
            <a:endParaRPr lang="en-US" b="1" kern="0" dirty="0">
              <a:solidFill>
                <a:schemeClr val="tx2">
                  <a:lumMod val="75000"/>
                </a:schemeClr>
              </a:solidFill>
              <a:latin typeface="Helvetica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2B91C36-F476-1FD8-B037-603F12F11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524000"/>
            <a:ext cx="3472978" cy="3263504"/>
          </a:xfrm>
        </p:spPr>
        <p:txBody>
          <a:bodyPr vert="horz" wrap="square" lIns="68580" tIns="34290" rIns="68580" bIns="34290" rtlCol="0" anchor="t">
            <a:normAutofit/>
          </a:bodyPr>
          <a:lstStyle/>
          <a:p>
            <a:r>
              <a:rPr lang="en-US" dirty="0">
                <a:latin typeface="Avenir Book" panose="02000503020000020003"/>
              </a:rPr>
              <a:t>Morvarid Ganjalizadeh</a:t>
            </a:r>
          </a:p>
          <a:p>
            <a:r>
              <a:rPr lang="en-US" u="sng" dirty="0">
                <a:latin typeface="Avenir Book" panose="02000503020000020003"/>
                <a:ea typeface="Aptos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morvarid.ganjalizadeh@dc.gov</a:t>
            </a:r>
            <a:endParaRPr lang="en-US" u="sng" dirty="0">
              <a:latin typeface="Avenir Book" panose="02000503020000020003"/>
              <a:ea typeface="Aptos" panose="020B0004020202020204" pitchFamily="34" charset="0"/>
            </a:endParaRPr>
          </a:p>
          <a:p>
            <a:r>
              <a:rPr lang="en-US" dirty="0">
                <a:latin typeface="Avenir Book" panose="02000503020000020003"/>
              </a:rPr>
              <a:t>202-904-3863</a:t>
            </a:r>
          </a:p>
          <a:p>
            <a:endParaRPr lang="en-US" dirty="0">
              <a:latin typeface="Avenir Book" panose="02000503020000020003"/>
            </a:endParaRPr>
          </a:p>
          <a:p>
            <a:r>
              <a:rPr lang="en-US" dirty="0">
                <a:latin typeface="Avenir Book" panose="02000503020000020003"/>
              </a:rPr>
              <a:t>Bruce Sherman</a:t>
            </a:r>
          </a:p>
          <a:p>
            <a:r>
              <a:rPr lang="en-US" u="sng" dirty="0">
                <a:latin typeface="Avenir Book" panose="02000503020000020003"/>
                <a:ea typeface="Aptos" panose="020B0004020202020204" pitchFamily="34" charset="0"/>
                <a:hlinkClick r:id="rId4" tooltip="mailto:3g02@anc.dc.gov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3G02@anc.dc.gov</a:t>
            </a:r>
            <a:endParaRPr lang="en-US" u="sng" dirty="0">
              <a:latin typeface="Avenir Book" panose="02000503020000020003"/>
            </a:endParaRPr>
          </a:p>
          <a:p>
            <a:r>
              <a:rPr lang="en-US" dirty="0">
                <a:latin typeface="Avenir Book" panose="02000503020000020003"/>
              </a:rPr>
              <a:t>202-798-1420 </a:t>
            </a:r>
          </a:p>
        </p:txBody>
      </p:sp>
    </p:spTree>
    <p:extLst>
      <p:ext uri="{BB962C8B-B14F-4D97-AF65-F5344CB8AC3E}">
        <p14:creationId xmlns:p14="http://schemas.microsoft.com/office/powerpoint/2010/main" val="1858415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D3E805-A255-754B-94C2-6834A424A5F7}"/>
              </a:ext>
            </a:extLst>
          </p:cNvPr>
          <p:cNvSpPr txBox="1"/>
          <p:nvPr/>
        </p:nvSpPr>
        <p:spPr>
          <a:xfrm>
            <a:off x="2002991" y="2828836"/>
            <a:ext cx="8379069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50" b="1" dirty="0">
                <a:solidFill>
                  <a:schemeClr val="tx2"/>
                </a:solidFill>
                <a:latin typeface="Avenir Book" panose="02000503020000020003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633413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E3A0027D-8006-8945-B09C-7A9A47D50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981" y="1204588"/>
            <a:ext cx="6858000" cy="342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D3E805-A255-754B-94C2-6834A424A5F7}"/>
              </a:ext>
            </a:extLst>
          </p:cNvPr>
          <p:cNvSpPr txBox="1"/>
          <p:nvPr/>
        </p:nvSpPr>
        <p:spPr>
          <a:xfrm>
            <a:off x="1928448" y="4356589"/>
            <a:ext cx="83790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>
                <a:latin typeface="Avenir" panose="02000503020000020003" pitchFamily="2" charset="0"/>
              </a:rPr>
              <a:t>250 M St SE | Washington, DC 20003 | 202.673.6813</a:t>
            </a:r>
          </a:p>
        </p:txBody>
      </p:sp>
    </p:spTree>
    <p:extLst>
      <p:ext uri="{BB962C8B-B14F-4D97-AF65-F5344CB8AC3E}">
        <p14:creationId xmlns:p14="http://schemas.microsoft.com/office/powerpoint/2010/main" val="194504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D273F0-BEEF-6244-A853-CBCBB759C328}"/>
              </a:ext>
            </a:extLst>
          </p:cNvPr>
          <p:cNvSpPr txBox="1"/>
          <p:nvPr/>
        </p:nvSpPr>
        <p:spPr>
          <a:xfrm>
            <a:off x="1981200" y="1143000"/>
            <a:ext cx="8229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>
              <a:defRPr/>
            </a:pPr>
            <a:r>
              <a:rPr lang="en-US" sz="3300" b="1" dirty="0">
                <a:solidFill>
                  <a:schemeClr val="tx2">
                    <a:lumMod val="75000"/>
                  </a:schemeClr>
                </a:solidFill>
                <a:latin typeface="Avenir Next" panose="020B0503020202020204" pitchFamily="34" charset="0"/>
              </a:rPr>
              <a:t>DISTRICT DEPARTMENT OF TRANSPORTATION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1869E5-1CB4-E44F-9166-0DF65F212523}"/>
              </a:ext>
            </a:extLst>
          </p:cNvPr>
          <p:cNvSpPr txBox="1"/>
          <p:nvPr/>
        </p:nvSpPr>
        <p:spPr>
          <a:xfrm>
            <a:off x="3048001" y="2518890"/>
            <a:ext cx="59183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300" b="1" i="1" dirty="0">
                <a:solidFill>
                  <a:schemeClr val="tx2">
                    <a:lumMod val="75000"/>
                  </a:schemeClr>
                </a:solidFill>
                <a:latin typeface="Avenir Next" panose="020B0503020202020204" pitchFamily="34" charset="0"/>
              </a:rPr>
              <a:t>Moreland Street NW Project Update</a:t>
            </a:r>
          </a:p>
        </p:txBody>
      </p:sp>
      <p:sp>
        <p:nvSpPr>
          <p:cNvPr id="6" name="Subtitle 39">
            <a:extLst>
              <a:ext uri="{FF2B5EF4-FFF2-40B4-BE49-F238E27FC236}">
                <a16:creationId xmlns:a16="http://schemas.microsoft.com/office/drawing/2014/main" id="{B9595F21-2421-E55F-A135-EBAC360B172E}"/>
              </a:ext>
            </a:extLst>
          </p:cNvPr>
          <p:cNvSpPr txBox="1">
            <a:spLocks/>
          </p:cNvSpPr>
          <p:nvPr/>
        </p:nvSpPr>
        <p:spPr>
          <a:xfrm>
            <a:off x="4076700" y="4953001"/>
            <a:ext cx="4000500" cy="788675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b="1" kern="0" dirty="0">
                <a:solidFill>
                  <a:srgbClr val="002060"/>
                </a:solidFill>
              </a:rPr>
              <a:t>May 28, 2025</a:t>
            </a:r>
          </a:p>
          <a:p>
            <a:pPr algn="ctr"/>
            <a:endParaRPr lang="en-US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410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49DBF-5E29-2242-A4C0-6CC892516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127523"/>
            <a:ext cx="7886700" cy="994172"/>
          </a:xfrm>
        </p:spPr>
        <p:txBody>
          <a:bodyPr>
            <a:normAutofit/>
          </a:bodyPr>
          <a:lstStyle/>
          <a:p>
            <a:pPr algn="l" rtl="0">
              <a:spcBef>
                <a:spcPct val="20000"/>
              </a:spcBef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venir Next LT Pro Demi" panose="020F0502020204030204" pitchFamily="34" charset="0"/>
              </a:rPr>
              <a:t>Meeting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33699-4F6E-EB4D-93BA-5FDB978CF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95003"/>
            <a:ext cx="3472978" cy="3263504"/>
          </a:xfrm>
        </p:spPr>
        <p:txBody>
          <a:bodyPr vert="horz" wrap="square" lIns="68580" tIns="34290" rIns="68580" bIns="3429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Introductions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Purpose and Need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Design Update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Project Schedule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Feedback and Q&amp;A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BF76A4-C895-4E57-851F-3240D38F2797}"/>
              </a:ext>
            </a:extLst>
          </p:cNvPr>
          <p:cNvSpPr txBox="1"/>
          <p:nvPr/>
        </p:nvSpPr>
        <p:spPr>
          <a:xfrm>
            <a:off x="5486400" y="5659959"/>
            <a:ext cx="31289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Moreland Street NW, Washington DC</a:t>
            </a:r>
          </a:p>
        </p:txBody>
      </p:sp>
      <p:pic>
        <p:nvPicPr>
          <p:cNvPr id="5" name="Picture 4" descr="A driveway with a manhole cover&#10;&#10;AI-generated content may be incorrect.">
            <a:extLst>
              <a:ext uri="{FF2B5EF4-FFF2-40B4-BE49-F238E27FC236}">
                <a16:creationId xmlns:a16="http://schemas.microsoft.com/office/drawing/2014/main" id="{2645B006-7A34-9567-0F87-E13D06FB1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759" y="838199"/>
            <a:ext cx="6429013" cy="482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74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28BFF-EDA8-62AD-4940-4773D86A4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83730-0070-F351-55F1-5050672F7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127523"/>
            <a:ext cx="7886700" cy="994172"/>
          </a:xfrm>
        </p:spPr>
        <p:txBody>
          <a:bodyPr>
            <a:normAutofit/>
          </a:bodyPr>
          <a:lstStyle/>
          <a:p>
            <a:pPr algn="l" rtl="0">
              <a:spcBef>
                <a:spcPct val="20000"/>
              </a:spcBef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venir Next LT Pro Demi" panose="020F0502020204030204" pitchFamily="34" charset="0"/>
              </a:rPr>
              <a:t>Purpose and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6F430-19A3-A381-E960-231E6B196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95003"/>
            <a:ext cx="6781800" cy="3923940"/>
          </a:xfrm>
        </p:spPr>
        <p:txBody>
          <a:bodyPr vert="horz" wrap="square" lIns="68580" tIns="34290" rIns="68580" bIns="3429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DDOT was contacted by residents with drainage concerns along the 5600 blook of Moreland Street NW 2023.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 drainage study was initiated in Fall 2023.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</a:rPr>
              <a:t>This report recommended that new drainage infrastructure be constructed within DDOT right-of-way.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Based on the recommendations from the study, the design began in Spring 2024.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BD78F5-DB73-4480-E87C-BACAF412E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6" t="6937" r="8141" b="8045"/>
          <a:stretch/>
        </p:blipFill>
        <p:spPr>
          <a:xfrm>
            <a:off x="7924800" y="840530"/>
            <a:ext cx="3886200" cy="51705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88595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267D7-0F47-C340-8276-F4B166129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205"/>
            <a:ext cx="10363200" cy="612034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Moreland Street NW Project – 90% Design Project Overview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DCEE10E-467F-1E09-CFB6-1BDB43D54B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3000" y="5914087"/>
            <a:ext cx="8077200" cy="943913"/>
          </a:xfrm>
        </p:spPr>
        <p:txBody>
          <a:bodyPr/>
          <a:lstStyle/>
          <a:p>
            <a:pPr>
              <a:lnSpc>
                <a:spcPct val="107000"/>
              </a:lnSpc>
            </a:pPr>
            <a:r>
              <a:rPr lang="en-US" sz="1350" dirty="0">
                <a:solidFill>
                  <a:srgbClr val="00000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key elements of the design: </a:t>
            </a:r>
            <a:endParaRPr lang="en-US" sz="1350" dirty="0"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US" sz="1350" dirty="0">
                <a:solidFill>
                  <a:srgbClr val="00000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Six drainage catch basins to capture runoff in DDOT right-of-way</a:t>
            </a:r>
          </a:p>
          <a:p>
            <a:pPr marL="257175" indent="-257175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US" sz="1350" dirty="0">
                <a:solidFill>
                  <a:srgbClr val="00000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curb and gutter to direct flow to catch basins on Moreland Street NW</a:t>
            </a:r>
          </a:p>
          <a:p>
            <a:endParaRPr lang="en-US" dirty="0">
              <a:latin typeface="Avenir Next LT Pro Demi" panose="020B07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79A24B-63E8-4756-D936-9D4283CBD6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" b="1723"/>
          <a:stretch/>
        </p:blipFill>
        <p:spPr>
          <a:xfrm>
            <a:off x="1845298" y="569664"/>
            <a:ext cx="8496300" cy="530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35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AA808-2869-FB3B-DE3C-7BB68E359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50C05-5910-7DBB-5A23-81FB7CAE2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896600" cy="612034"/>
          </a:xfrm>
        </p:spPr>
        <p:txBody>
          <a:bodyPr anchor="ctr">
            <a:no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Moreland Street NW Project– Construction Phases 1 and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2A9C94-9924-9221-0801-1F209824B1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0" t="7658" r="5174" b="14648"/>
          <a:stretch/>
        </p:blipFill>
        <p:spPr>
          <a:xfrm>
            <a:off x="1491129" y="840634"/>
            <a:ext cx="9209741" cy="5105400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BD49A90-EFCC-C9F3-20C2-12CE5633F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86200" y="5140844"/>
            <a:ext cx="6629400" cy="876522"/>
          </a:xfrm>
        </p:spPr>
        <p:txBody>
          <a:bodyPr/>
          <a:lstStyle/>
          <a:p>
            <a:pPr>
              <a:lnSpc>
                <a:spcPct val="107000"/>
              </a:lnSpc>
            </a:pPr>
            <a:r>
              <a:rPr lang="en-US" sz="1350" dirty="0">
                <a:solidFill>
                  <a:srgbClr val="00000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key elements of the construction: </a:t>
            </a:r>
            <a:endParaRPr lang="en-US" sz="1350" dirty="0"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US" sz="1350" dirty="0">
                <a:solidFill>
                  <a:srgbClr val="00000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 travel lane will remain open with a flagging operation</a:t>
            </a:r>
          </a:p>
          <a:p>
            <a:pPr marL="257175" indent="-257175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US" sz="1350" dirty="0">
                <a:solidFill>
                  <a:srgbClr val="00000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Estimated duration (2 weeks for each phase)</a:t>
            </a:r>
          </a:p>
          <a:p>
            <a:pPr marL="257175" indent="-257175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US" sz="1350" dirty="0">
                <a:solidFill>
                  <a:srgbClr val="00000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Standard work hours: M-F, 7am – 7pm (Except holidays)</a:t>
            </a:r>
          </a:p>
        </p:txBody>
      </p:sp>
    </p:spTree>
    <p:extLst>
      <p:ext uri="{BB962C8B-B14F-4D97-AF65-F5344CB8AC3E}">
        <p14:creationId xmlns:p14="http://schemas.microsoft.com/office/powerpoint/2010/main" val="3367516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10F44-B7A8-306A-E4EB-EC554E312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E8701C-4FF9-9F8A-6995-2C232AC7F5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8" t="7403" r="5513" b="8898"/>
          <a:stretch/>
        </p:blipFill>
        <p:spPr>
          <a:xfrm>
            <a:off x="76200" y="840634"/>
            <a:ext cx="8046205" cy="51791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DD62B3-468D-89AB-FB8E-A1EEAE4DB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11277600" cy="612034"/>
          </a:xfrm>
        </p:spPr>
        <p:txBody>
          <a:bodyPr anchor="ctr">
            <a:no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Moreland Street NW Project – Construction Phases 3A, 3B, 3C, and 4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1B5AB84-0086-9381-9696-2B80C7385B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53400" y="914400"/>
            <a:ext cx="3733800" cy="5834611"/>
          </a:xfrm>
        </p:spPr>
        <p:txBody>
          <a:bodyPr/>
          <a:lstStyle/>
          <a:p>
            <a:pPr>
              <a:lnSpc>
                <a:spcPct val="107000"/>
              </a:lnSpc>
            </a:pPr>
            <a:r>
              <a:rPr lang="en-US" sz="1350" dirty="0">
                <a:solidFill>
                  <a:srgbClr val="00000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key elements of the construction:</a:t>
            </a:r>
            <a:endParaRPr lang="en-US" sz="1350" dirty="0"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US" sz="1350" dirty="0">
                <a:solidFill>
                  <a:srgbClr val="00000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 travel lane will remain open with a flagging operation for Phase 3A</a:t>
            </a:r>
          </a:p>
          <a:p>
            <a:pPr marL="257175" indent="-257175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US" sz="1350" dirty="0">
                <a:solidFill>
                  <a:srgbClr val="00000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Moreland Street NW will be closed to thru traffic during Phase 3B</a:t>
            </a:r>
          </a:p>
          <a:p>
            <a:pPr marL="714375" lvl="1" indent="-257175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US" sz="1350" dirty="0">
                <a:solidFill>
                  <a:srgbClr val="00000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Daytime detour for Phase 3B</a:t>
            </a:r>
          </a:p>
          <a:p>
            <a:pPr marL="714375" lvl="1" indent="-257175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US" sz="1350" dirty="0">
                <a:solidFill>
                  <a:srgbClr val="00000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Roadway will be open during Non-Working Hours</a:t>
            </a:r>
          </a:p>
          <a:p>
            <a:pPr marL="257175" indent="-257175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US" sz="1350" dirty="0">
                <a:solidFill>
                  <a:srgbClr val="00000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 travel lane will remain open on Northampton Street NW with a flagging operation for Phase 3C, Morland Street NW South of Phase 3C will be closed during this Phase</a:t>
            </a:r>
          </a:p>
          <a:p>
            <a:pPr marL="257175" indent="-257175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US" sz="1350" dirty="0">
                <a:solidFill>
                  <a:srgbClr val="00000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Moreland Street NW South of Phase 3C will be closed during Phase 4</a:t>
            </a:r>
          </a:p>
          <a:p>
            <a:pPr marL="257175" indent="-257175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US" sz="1350" dirty="0">
                <a:solidFill>
                  <a:srgbClr val="00000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Pedestrian access will be maintained during construction</a:t>
            </a:r>
          </a:p>
          <a:p>
            <a:pPr marL="257175" indent="-257175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US" sz="1350" dirty="0">
                <a:solidFill>
                  <a:srgbClr val="00000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Estimated duration (3 weeks each for phases 3A and 3C, 1 week for Phase 3B, and  4 weeks for phase 4)</a:t>
            </a:r>
          </a:p>
          <a:p>
            <a:pPr marL="257175" indent="-257175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US" sz="1350" dirty="0">
                <a:solidFill>
                  <a:srgbClr val="00000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Standard work hours: M-F, 7am – 7pm (Except holidays)</a:t>
            </a:r>
          </a:p>
          <a:p>
            <a:pPr marL="257175" indent="-257175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US" sz="1350" dirty="0">
                <a:solidFill>
                  <a:srgbClr val="00000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Coordination between Contractor/DDOT and affected residents during construction</a:t>
            </a:r>
          </a:p>
          <a:p>
            <a:pPr marL="257175" indent="-257175">
              <a:lnSpc>
                <a:spcPct val="107000"/>
              </a:lnSpc>
              <a:buFont typeface="Wingdings" panose="05000000000000000000" pitchFamily="2" charset="2"/>
              <a:buChar char=""/>
            </a:pPr>
            <a:endParaRPr lang="en-US" sz="1350" dirty="0"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venir Next LT Pro Demi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818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31392-0424-3C1A-7ADC-E43685CB8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58C9E-A5B5-61D0-12BE-0E4007236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368" y="228600"/>
            <a:ext cx="8894232" cy="612034"/>
          </a:xfrm>
        </p:spPr>
        <p:txBody>
          <a:bodyPr anchor="ctr">
            <a:no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Moreland Street NW Project – Proposed Vehicular Detour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B0B3D65-53AB-2A29-BCD2-BD4EF47093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53997" y="1447800"/>
            <a:ext cx="3904604" cy="1166217"/>
          </a:xfrm>
        </p:spPr>
        <p:txBody>
          <a:bodyPr/>
          <a:lstStyle/>
          <a:p>
            <a:pPr>
              <a:lnSpc>
                <a:spcPct val="107000"/>
              </a:lnSpc>
            </a:pPr>
            <a:r>
              <a:rPr lang="en-US" sz="1350" dirty="0">
                <a:solidFill>
                  <a:srgbClr val="00000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key elements of the detour: </a:t>
            </a:r>
            <a:endParaRPr lang="en-US" sz="1350" dirty="0"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US" sz="1350" dirty="0">
                <a:solidFill>
                  <a:srgbClr val="00000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Detour will be active during phase 3B during working hours, M-F, 7am – 7pm (Except holidays)</a:t>
            </a:r>
            <a:endParaRPr lang="en-US" sz="1350" dirty="0"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venir Next LT Pro Demi" panose="020B07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4D6350-EB84-0645-A025-7720ADFB44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5" t="9124" r="48341" b="37501"/>
          <a:stretch/>
        </p:blipFill>
        <p:spPr>
          <a:xfrm>
            <a:off x="152400" y="840634"/>
            <a:ext cx="7086600" cy="562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44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2F3BB-167F-62C4-6908-F3610D7DF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DC51B0-3CA6-E462-6420-EABE91381E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8" t="7442" r="4717" b="16743"/>
          <a:stretch/>
        </p:blipFill>
        <p:spPr>
          <a:xfrm>
            <a:off x="2057399" y="687037"/>
            <a:ext cx="8077200" cy="50001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E86B2C-6099-54C7-4059-2E177F5A8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52400"/>
            <a:ext cx="10210799" cy="612034"/>
          </a:xfrm>
        </p:spPr>
        <p:txBody>
          <a:bodyPr anchor="ctr">
            <a:no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Moreland Street NW Project – Construction Phases 5 and 6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DC6DC4C-E78F-E197-94F0-4DE75A0CB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57400" y="5715000"/>
            <a:ext cx="8077200" cy="1388522"/>
          </a:xfrm>
        </p:spPr>
        <p:txBody>
          <a:bodyPr/>
          <a:lstStyle/>
          <a:p>
            <a:pPr>
              <a:lnSpc>
                <a:spcPct val="107000"/>
              </a:lnSpc>
            </a:pPr>
            <a:r>
              <a:rPr lang="en-US" sz="1350" dirty="0">
                <a:solidFill>
                  <a:srgbClr val="00000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key elements of the construction: </a:t>
            </a:r>
            <a:endParaRPr lang="en-US" sz="1350" dirty="0"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US" sz="1350" dirty="0">
                <a:solidFill>
                  <a:srgbClr val="00000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 travel lane will remain open with a flagging operation</a:t>
            </a:r>
          </a:p>
          <a:p>
            <a:pPr marL="257175" indent="-257175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US" sz="1350" dirty="0">
                <a:solidFill>
                  <a:srgbClr val="00000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Estimated duration (2 weeks for each phase)</a:t>
            </a:r>
          </a:p>
          <a:p>
            <a:pPr marL="257175" indent="-257175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US" sz="1350" dirty="0">
                <a:solidFill>
                  <a:srgbClr val="00000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Standard work hours: M-F, 7am – 7pm (Except holidays)</a:t>
            </a:r>
          </a:p>
          <a:p>
            <a:pPr marL="257175" indent="-257175">
              <a:lnSpc>
                <a:spcPct val="107000"/>
              </a:lnSpc>
              <a:buFont typeface="Wingdings" panose="05000000000000000000" pitchFamily="2" charset="2"/>
              <a:buChar char=""/>
            </a:pPr>
            <a:endParaRPr lang="en-US" sz="1350" dirty="0"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venir Next LT Pro Demi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39940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1721</TotalTime>
  <Words>1314</Words>
  <Application>Microsoft Office PowerPoint</Application>
  <PresentationFormat>Widescreen</PresentationFormat>
  <Paragraphs>150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Aptos</vt:lpstr>
      <vt:lpstr>Arial</vt:lpstr>
      <vt:lpstr>Avenir</vt:lpstr>
      <vt:lpstr>Avenir Book</vt:lpstr>
      <vt:lpstr>Avenir Next</vt:lpstr>
      <vt:lpstr>Avenir Next LT Pro Demi</vt:lpstr>
      <vt:lpstr>Calibri</vt:lpstr>
      <vt:lpstr>Helvetica</vt:lpstr>
      <vt:lpstr>Symbol</vt:lpstr>
      <vt:lpstr>Wingdings</vt:lpstr>
      <vt:lpstr>1_Office Theme</vt:lpstr>
      <vt:lpstr>1_Office Theme</vt:lpstr>
      <vt:lpstr>PowerPoint Presentation</vt:lpstr>
      <vt:lpstr>PowerPoint Presentation</vt:lpstr>
      <vt:lpstr>Meeting Agenda</vt:lpstr>
      <vt:lpstr>Purpose and Need</vt:lpstr>
      <vt:lpstr>Moreland Street NW Project – 90% Design Project Overview</vt:lpstr>
      <vt:lpstr>Moreland Street NW Project– Construction Phases 1 and 2</vt:lpstr>
      <vt:lpstr>Moreland Street NW Project – Construction Phases 3A, 3B, 3C, and 4</vt:lpstr>
      <vt:lpstr>Moreland Street NW Project – Proposed Vehicular Detour</vt:lpstr>
      <vt:lpstr>Moreland Street NW Project – Construction Phases 5 and 6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Handley, Susan</dc:creator>
  <cp:lastModifiedBy>Farid, Rashed (DDOT)</cp:lastModifiedBy>
  <cp:revision>40</cp:revision>
  <dcterms:created xsi:type="dcterms:W3CDTF">2025-04-10T13:09:50Z</dcterms:created>
  <dcterms:modified xsi:type="dcterms:W3CDTF">2025-05-27T15:56:30Z</dcterms:modified>
</cp:coreProperties>
</file>